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7" r:id="rId7"/>
    <p:sldId id="268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Burton%20Green%20Parish%20Council\Burrow%20Hill%20Common%20Land\Survey\Detail%20of%20survey%20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Burton%20Green%20Parish%20Council\Burrow%20Hill%20Common%20Land\Survey\Detail%20of%20survey%20result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Burton%20Green%20Parish%20Council\Burrow%20Hill%20Common%20Land\Survey\Detail%20of%20survey%20resul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Burton%20Green%20Parish%20Council\Burrow%20Hill%20Common%20Land\Survey\Detail%20of%20survey%20resul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Burton%20Green%20Parish%20Council\Burrow%20Hill%20Common%20Land\Survey\Detail%20of%20survey%20resul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Burton%20Green%20Parish%20Council\Burrow%20Hill%20Common%20Land\Survey\Detail%20of%20survey%20resul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Burton%20Green%20Parish%20Council\Burrow%20Hill%20Common%20Land\Survey\Detail%20of%20survey%20resul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Burton%20Green%20Parish%20Council\Burrow%20Hill%20Common%20Land\Survey\Detail%20of%20survey%20resul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Burton%20Green%20Parish%20Council\Burrow%20Hill%20Common%20Land\Survey\Detail%20of%20survey%20resul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Burton%20Green%20Parish%20Council\Burrow%20Hill%20Common%20Land\Survey\Detail%20of%20survey%20resul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Outdoor tennis table ALL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EF-4D78-8D3B-A6825F5C2C8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BEF-4D78-8D3B-A6825F5C2C8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BEF-4D78-8D3B-A6825F5C2C86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BEF-4D78-8D3B-A6825F5C2C8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Don't know</c:v>
                </c:pt>
              </c:strCache>
            </c:strRef>
          </c:cat>
          <c:val>
            <c:numRef>
              <c:f>Sheet3!$B$2:$B$5</c:f>
              <c:numCache>
                <c:formatCode>0%</c:formatCode>
                <c:ptCount val="4"/>
                <c:pt idx="0">
                  <c:v>0.18</c:v>
                </c:pt>
                <c:pt idx="1">
                  <c:v>0.63</c:v>
                </c:pt>
                <c:pt idx="2">
                  <c:v>0.16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BEF-4D78-8D3B-A6825F5C2C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5360213568640019E-2"/>
          <c:y val="0.8528052946067014"/>
          <c:w val="0.84927918652292256"/>
          <c:h val="0.102047998592275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Permit ball games BHP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72-4041-BFD3-4E6CB8C642DA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72-4041-BFD3-4E6CB8C642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Sheet4!$D$9:$D$10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Sheet4!$E$9:$E$10</c:f>
              <c:numCache>
                <c:formatCode>0%</c:formatCode>
                <c:ptCount val="2"/>
                <c:pt idx="0">
                  <c:v>0.74</c:v>
                </c:pt>
                <c:pt idx="1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72-4041-BFD3-4E6CB8C64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Yes, but on leads ALL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B7-4E3C-AC0B-396C40865C1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EB7-4E3C-AC0B-396C40865C1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EB7-4E3C-AC0B-396C40865C16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EB7-4E3C-AC0B-396C40865C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Sheet4!$A$26:$A$29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Don't know</c:v>
                </c:pt>
              </c:strCache>
            </c:strRef>
          </c:cat>
          <c:val>
            <c:numRef>
              <c:f>Sheet4!$B$26:$B$29</c:f>
              <c:numCache>
                <c:formatCode>0%</c:formatCode>
                <c:ptCount val="4"/>
                <c:pt idx="0">
                  <c:v>0.36</c:v>
                </c:pt>
                <c:pt idx="1">
                  <c:v>0.28999999999999998</c:v>
                </c:pt>
                <c:pt idx="2">
                  <c:v>0.28999999999999998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B7-4E3C-AC0B-396C40865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Yes, but on leads BHP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26-42B2-88D2-9A9765D8E97A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26-42B2-88D2-9A9765D8E97A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26-42B2-88D2-9A9765D8E97A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D26-42B2-88D2-9A9765D8E9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Sheet4!$D$26:$D$29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Don't know</c:v>
                </c:pt>
              </c:strCache>
            </c:strRef>
          </c:cat>
          <c:val>
            <c:numRef>
              <c:f>Sheet4!$E$26:$E$29</c:f>
              <c:numCache>
                <c:formatCode>0%</c:formatCode>
                <c:ptCount val="4"/>
                <c:pt idx="0">
                  <c:v>0.35</c:v>
                </c:pt>
                <c:pt idx="1">
                  <c:v>0.23</c:v>
                </c:pt>
                <c:pt idx="2">
                  <c:v>0.32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26-42B2-88D2-9A9765D8E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No dogs allowed</a:t>
            </a:r>
            <a:r>
              <a:rPr lang="en-GB" baseline="0"/>
              <a:t> ALL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F7-4C77-B934-84FC46846FE3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EF7-4C77-B934-84FC46846FE3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EF7-4C77-B934-84FC46846FE3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EF7-4C77-B934-84FC46846F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Sheet4!$A$33:$A$36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Don't know</c:v>
                </c:pt>
              </c:strCache>
            </c:strRef>
          </c:cat>
          <c:val>
            <c:numRef>
              <c:f>Sheet4!$B$33:$B$36</c:f>
              <c:numCache>
                <c:formatCode>0%</c:formatCode>
                <c:ptCount val="4"/>
                <c:pt idx="0">
                  <c:v>0.36</c:v>
                </c:pt>
                <c:pt idx="1">
                  <c:v>0.55000000000000004</c:v>
                </c:pt>
                <c:pt idx="2">
                  <c:v>0.08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EF7-4C77-B934-84FC46846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No dogs allowed BHP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0D-4D00-85D8-95CDA53A831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0D-4D00-85D8-95CDA53A831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0D-4D00-85D8-95CDA53A831B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0D-4D00-85D8-95CDA53A83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Sheet4!$D$33:$D$36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Don't know</c:v>
                </c:pt>
              </c:strCache>
            </c:strRef>
          </c:cat>
          <c:val>
            <c:numRef>
              <c:f>Sheet4!$E$33:$E$36</c:f>
              <c:numCache>
                <c:formatCode>0%</c:formatCode>
                <c:ptCount val="4"/>
                <c:pt idx="0">
                  <c:v>0.35</c:v>
                </c:pt>
                <c:pt idx="1">
                  <c:v>0.49</c:v>
                </c:pt>
                <c:pt idx="2">
                  <c:v>0.14000000000000001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0D-4D00-85D8-95CDA53A8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Outdoor</a:t>
            </a:r>
            <a:r>
              <a:rPr lang="en-GB" baseline="0"/>
              <a:t> tennis table BHP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0D-4062-814B-73C7C152CC7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0D-4062-814B-73C7C152CC7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B0D-4062-814B-73C7C152CC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Sheet3!$D$2:$D$4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Sheet3!$E$2:$E$4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0.75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B0D-4062-814B-73C7C152CC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523768590188127"/>
          <c:y val="0.83023194120619004"/>
          <c:w val="0.50952424185643996"/>
          <c:h val="0.102047998592275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Outdoor</a:t>
            </a:r>
            <a:r>
              <a:rPr lang="en-GB" baseline="0"/>
              <a:t> gym ALL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38-4F7B-A284-B4B0445C320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38-4F7B-A284-B4B0445C320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38-4F7B-A284-B4B0445C320D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38-4F7B-A284-B4B0445C32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Sheet3!$A$8:$A$11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Don't know</c:v>
                </c:pt>
              </c:strCache>
            </c:strRef>
          </c:cat>
          <c:val>
            <c:numRef>
              <c:f>Sheet3!$B$8:$B$11</c:f>
              <c:numCache>
                <c:formatCode>0%</c:formatCode>
                <c:ptCount val="4"/>
                <c:pt idx="0">
                  <c:v>0.2</c:v>
                </c:pt>
                <c:pt idx="1">
                  <c:v>0.6</c:v>
                </c:pt>
                <c:pt idx="2">
                  <c:v>0.19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38-4F7B-A284-B4B0445C32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869074847161434E-2"/>
          <c:y val="0.83299975843847174"/>
          <c:w val="0.88206993738794914"/>
          <c:h val="9.7154692872073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Outdoor gym BHP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A8-4C64-9369-88255890CF5A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A8-4C64-9369-88255890CF5A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A8-4C64-9369-88255890CF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Sheet3!$D$8:$D$10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Sheet3!$E$8:$E$10</c:f>
              <c:numCache>
                <c:formatCode>0%</c:formatCode>
                <c:ptCount val="3"/>
                <c:pt idx="0">
                  <c:v>0.23</c:v>
                </c:pt>
                <c:pt idx="1">
                  <c:v>0.68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0A8-4C64-9369-88255890C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267559394555401"/>
          <c:y val="0.83690937474520621"/>
          <c:w val="0.50375414001985452"/>
          <c:h val="9.80341768331596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Goal posts BHP</a:t>
            </a:r>
          </a:p>
        </c:rich>
      </c:tx>
      <c:layout>
        <c:manualLayout>
          <c:xMode val="edge"/>
          <c:yMode val="edge"/>
          <c:x val="0.27622540959029318"/>
          <c:y val="8.22585476832398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B3-435A-8325-5A1307489B9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B3-435A-8325-5A1307489B9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B3-435A-8325-5A1307489B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Sheet3!$D$15:$D$17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Sheet3!$E$15:$E$17</c:f>
              <c:numCache>
                <c:formatCode>0%</c:formatCode>
                <c:ptCount val="3"/>
                <c:pt idx="0">
                  <c:v>0.33</c:v>
                </c:pt>
                <c:pt idx="1">
                  <c:v>0.57999999999999996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B3-435A-8325-5A1307489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812273900772447"/>
          <c:y val="0.85048011140527713"/>
          <c:w val="0.50375414001985452"/>
          <c:h val="9.29671370624954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Goal posts ALL</a:t>
            </a:r>
          </a:p>
        </c:rich>
      </c:tx>
      <c:layout>
        <c:manualLayout>
          <c:xMode val="edge"/>
          <c:yMode val="edge"/>
          <c:x val="0.28519994316367486"/>
          <c:y val="7.19762583599533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B5-4633-B0B5-B3236B24B4AC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B5-4633-B0B5-B3236B24B4AC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9B5-4633-B0B5-B3236B24B4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Sheet3!$A$15:$A$17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Sheet3!$B$15:$B$17</c:f>
              <c:numCache>
                <c:formatCode>0%</c:formatCode>
                <c:ptCount val="3"/>
                <c:pt idx="0">
                  <c:v>0.28999999999999998</c:v>
                </c:pt>
                <c:pt idx="1">
                  <c:v>0.55000000000000004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9B5-4633-B0B5-B3236B24B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26758755773394"/>
          <c:y val="0.84019772825440575"/>
          <c:w val="0.50375394760363079"/>
          <c:h val="9.2967174697066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Space for free play</a:t>
            </a:r>
            <a:r>
              <a:rPr lang="en-GB" baseline="0"/>
              <a:t> ALL</a:t>
            </a:r>
            <a:endParaRPr lang="en-GB"/>
          </a:p>
        </c:rich>
      </c:tx>
      <c:layout>
        <c:manualLayout>
          <c:xMode val="edge"/>
          <c:yMode val="edge"/>
          <c:x val="0.20055973793616089"/>
          <c:y val="2.3148148148148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6B-4D8E-9687-F6D2F93FB5D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6B-4D8E-9687-F6D2F93FB5D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76B-4D8E-9687-F6D2F93FB5D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76B-4D8E-9687-F6D2F93FB5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Don't know</c:v>
                </c:pt>
              </c:strCache>
            </c:strRef>
          </c:cat>
          <c:val>
            <c:numRef>
              <c:f>Sheet4!$B$2:$B$5</c:f>
              <c:numCache>
                <c:formatCode>0%</c:formatCode>
                <c:ptCount val="4"/>
                <c:pt idx="0">
                  <c:v>0.88</c:v>
                </c:pt>
                <c:pt idx="1">
                  <c:v>7.0000000000000007E-2</c:v>
                </c:pt>
                <c:pt idx="2">
                  <c:v>0.04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76B-4D8E-9687-F6D2F93FB5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Space for free play BHP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2F-4912-B08C-BCD1B55804D3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2F-4912-B08C-BCD1B55804D3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02F-4912-B08C-BCD1B55804D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Sheet4!$D$2:$D$4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Sheet4!$E$2:$E$4</c:f>
              <c:numCache>
                <c:formatCode>0%</c:formatCode>
                <c:ptCount val="3"/>
                <c:pt idx="0">
                  <c:v>0.91</c:v>
                </c:pt>
                <c:pt idx="1">
                  <c:v>0.06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2F-4912-B08C-BCD1B55804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Permit ball games ALL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B8-4822-8FEF-84FF2B31AD6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B8-4822-8FEF-84FF2B31AD6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6B8-4822-8FEF-84FF2B31AD6D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6B8-4822-8FEF-84FF2B31AD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Sheet4!$A$9:$A$12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Don't know</c:v>
                </c:pt>
              </c:strCache>
            </c:strRef>
          </c:cat>
          <c:val>
            <c:numRef>
              <c:f>Sheet4!$B$9:$B$12</c:f>
              <c:numCache>
                <c:formatCode>0%</c:formatCode>
                <c:ptCount val="4"/>
                <c:pt idx="0">
                  <c:v>0.7</c:v>
                </c:pt>
                <c:pt idx="1">
                  <c:v>0.18</c:v>
                </c:pt>
                <c:pt idx="2">
                  <c:v>0.11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6B8-4822-8FEF-84FF2B31A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1C95D-091A-8F29-BDA2-D2E9917E6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E92F3A-F28B-9CAB-82C1-3A6A666FDE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78E3C-29BD-8DA1-F9FC-E1CB0F053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681C-D0A3-457C-8DE8-FC7C12D7C0E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37678-5CB7-3AB6-5DF5-A33BAE8BF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09C25-6882-CEB8-D21A-604D267F0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CABA-C2FD-4294-B478-45E03B7B6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9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2F985-642E-E129-A9BE-D11E454B1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E49A7F-9835-BB26-71D8-0D20EBC54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309E4-6569-7367-FEA4-0648E2E4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681C-D0A3-457C-8DE8-FC7C12D7C0E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9367B-C960-609B-4279-3F80B63B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3DB34-7B9E-3C6D-983B-1FEBE59B7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CABA-C2FD-4294-B478-45E03B7B6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74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086167-DE73-A0AD-BD96-1F30309DE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4260B-DFB8-C8FB-2715-67C7560C8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5E674-E4A6-1C26-CF13-8D7FF35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681C-D0A3-457C-8DE8-FC7C12D7C0E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4BD47-7B29-56E6-02A7-3EABEA4E0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382BF-050B-A390-8CE9-0A953E8D0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CABA-C2FD-4294-B478-45E03B7B6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30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8D2BB-607F-6F5C-9DF4-6953417C5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49838-25B8-E0FF-8BC9-F558A0F35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CA972-8410-B5B9-8211-3789A5A92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681C-D0A3-457C-8DE8-FC7C12D7C0E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5DE9C-C067-13B6-2D8E-461D1677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97BFF-1F6C-7947-9F8A-54EB69E7C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CABA-C2FD-4294-B478-45E03B7B6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1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BFA0F-3067-DB77-ADCB-27A60372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D6D85-FEBC-1F8D-95D7-0B0A86294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8E72C-237B-9A9F-01A3-F378500D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681C-D0A3-457C-8DE8-FC7C12D7C0E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B039A-52B8-6E86-9E45-06DBD0D27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38728-1139-F1CC-0744-0E7704800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CABA-C2FD-4294-B478-45E03B7B6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2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9B21D-A573-8A82-1CA6-DD954041E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2CCBC-FFC9-8959-B27A-D9A76FBD4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31F50-0860-8462-2BBE-C588DBD34A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9EFB6-9081-8C3E-8B04-B8AC5D45D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681C-D0A3-457C-8DE8-FC7C12D7C0E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1F4D8-AA97-C7FE-AAB8-2057E5C7A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8B17A-D297-62F4-99FE-4D8175B2D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CABA-C2FD-4294-B478-45E03B7B6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42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1D69F-395A-CEFC-7778-1AFFFF05A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15251-ACD5-8F80-45FD-2FA2400B8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6C1A6F-7C09-6AAD-09A4-DF262128F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B0508-596A-0954-710A-9A3DB0577D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8269BD-A74B-560B-2BFB-5E28A67E8E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768457-F941-351C-7A90-92C60DC9C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681C-D0A3-457C-8DE8-FC7C12D7C0E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96AC01-C069-1C3F-DF5F-2CBF958DA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554093-6C79-56ED-8274-760B3A15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CABA-C2FD-4294-B478-45E03B7B6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30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14F74-D09E-5E53-50F2-D264A36CC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C4C6EC-C67C-4341-C2E3-7A9AA45C4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681C-D0A3-457C-8DE8-FC7C12D7C0E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A439F3-27D6-12BA-BF9F-76760BF1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87209-0D01-E2E3-D41E-6FD30E391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CABA-C2FD-4294-B478-45E03B7B6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70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596A1E-D5BA-46FA-CB5D-A738C02E7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681C-D0A3-457C-8DE8-FC7C12D7C0E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6F3D95-FCC1-41D1-445E-A932C7898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D1F3A-FBFF-C794-FDC8-AEC9FF24A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CABA-C2FD-4294-B478-45E03B7B6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21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E4558-2566-F34A-8F3F-0B6F8E907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9485B-EEFA-B5FE-6CE9-3326F838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0D953-4475-4EBE-007A-76FFC4EB7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3494F-756C-81BC-F616-C7C129C8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681C-D0A3-457C-8DE8-FC7C12D7C0E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DBD4-F2E5-8D6F-34C6-6C0AC0DB0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540B1-B8F5-AE70-0111-2347B3A8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CABA-C2FD-4294-B478-45E03B7B6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22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AD436-4FAA-EDF4-337D-F06E5F2B9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18FC84-FF19-A28E-529C-B4523EE0A9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B6B924-8615-C727-5871-1CE2746B9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2EFFD-93FA-8B60-46A2-F53928FE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681C-D0A3-457C-8DE8-FC7C12D7C0E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25A2B-DA26-40A7-E70F-700A4563D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C4918-93FC-1014-A1CA-AC8B261D5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CABA-C2FD-4294-B478-45E03B7B6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91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B763-5BBD-42B1-AA77-16E820DE4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4F9A7-E6A6-4838-C4B1-A42002E32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7216F-53E5-80F4-7997-F9734F282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681C-D0A3-457C-8DE8-FC7C12D7C0EC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5BAAB-190E-C773-F754-B2E870710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98DB1-064D-9EBD-A83E-4EA5E59AC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3CABA-C2FD-4294-B478-45E03B7B6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22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D248-EA61-DD61-1BD6-ADC5185F2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212" y="474663"/>
            <a:ext cx="11077575" cy="2387600"/>
          </a:xfrm>
        </p:spPr>
        <p:txBody>
          <a:bodyPr/>
          <a:lstStyle/>
          <a:p>
            <a:r>
              <a:rPr lang="en-GB" dirty="0"/>
              <a:t>Burrow Hill Park playing field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92A1F0-23F2-7060-1F16-91E1F9CE9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4426" y="3219450"/>
            <a:ext cx="9705974" cy="29527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800" dirty="0"/>
              <a:t>In March/April 2022 the Parish Council ran an online survey asking Burton Green residents what they would like to see at the new playing field at Burrow Hill Park. </a:t>
            </a:r>
          </a:p>
          <a:p>
            <a:pPr>
              <a:lnSpc>
                <a:spcPct val="100000"/>
              </a:lnSpc>
            </a:pPr>
            <a:r>
              <a:rPr lang="en-GB" sz="2800" dirty="0"/>
              <a:t>We received 97 responses; the following slides give a summary of the results and additional comments.</a:t>
            </a:r>
          </a:p>
        </p:txBody>
      </p:sp>
    </p:spTree>
    <p:extLst>
      <p:ext uri="{BB962C8B-B14F-4D97-AF65-F5344CB8AC3E}">
        <p14:creationId xmlns:p14="http://schemas.microsoft.com/office/powerpoint/2010/main" val="3984358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90E0F-B4DB-A2C8-8231-2360D1D34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r>
              <a:rPr lang="en-GB" sz="3600" b="1" dirty="0"/>
              <a:t>Agreed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9B660-8E9D-C1CA-1E22-C27654EE8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 Council reviewed the survey results in their meeting on 16</a:t>
            </a:r>
            <a:r>
              <a:rPr lang="en-GB" baseline="30000" dirty="0"/>
              <a:t>th</a:t>
            </a:r>
            <a:r>
              <a:rPr lang="en-GB" dirty="0"/>
              <a:t> May 2022 and agreed the following actions:</a:t>
            </a:r>
          </a:p>
          <a:p>
            <a:pPr marL="0" indent="0">
              <a:buNone/>
            </a:pPr>
            <a:endParaRPr lang="en-GB" sz="500" dirty="0"/>
          </a:p>
          <a:p>
            <a:pPr marL="971550" lvl="1" indent="-51435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Leave the field as space for free play and village events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Add one or two benches around the perimeter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Permit ball games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Install a general waste bin</a:t>
            </a:r>
          </a:p>
          <a:p>
            <a:endParaRPr lang="en-GB" sz="500" dirty="0"/>
          </a:p>
          <a:p>
            <a:pPr marL="0" indent="0">
              <a:buNone/>
            </a:pPr>
            <a:r>
              <a:rPr lang="en-GB" dirty="0"/>
              <a:t>The Council will decide whether or not dogs should be allowed on the field at the next Council meeting.</a:t>
            </a:r>
          </a:p>
          <a:p>
            <a:pPr marL="0" indent="0">
              <a:buNone/>
            </a:pPr>
            <a:r>
              <a:rPr lang="en-GB" dirty="0"/>
              <a:t>In the future: the Council will consider installing outdoor gym equipment and/or a children’s play area on top of the Green Tunnel.</a:t>
            </a:r>
          </a:p>
        </p:txBody>
      </p:sp>
    </p:spTree>
    <p:extLst>
      <p:ext uri="{BB962C8B-B14F-4D97-AF65-F5344CB8AC3E}">
        <p14:creationId xmlns:p14="http://schemas.microsoft.com/office/powerpoint/2010/main" val="147901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A1572-BD15-12D9-80E6-D4B50F823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3435"/>
          </a:xfrm>
        </p:spPr>
        <p:txBody>
          <a:bodyPr>
            <a:normAutofit/>
          </a:bodyPr>
          <a:lstStyle/>
          <a:p>
            <a:r>
              <a:rPr lang="en-GB" sz="3600" b="1" dirty="0"/>
              <a:t>Area for children’s play equipment?</a:t>
            </a:r>
            <a:endParaRPr lang="en-GB" sz="2000" b="1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5481D7A6-74A0-9FBA-EF22-25062209D1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4345" y="1178560"/>
            <a:ext cx="3799205" cy="313917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7D49A61-5132-CDFA-939A-0CA1893926B6}"/>
              </a:ext>
            </a:extLst>
          </p:cNvPr>
          <p:cNvSpPr txBox="1"/>
          <p:nvPr/>
        </p:nvSpPr>
        <p:spPr>
          <a:xfrm>
            <a:off x="561089" y="4424988"/>
            <a:ext cx="11257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ALL: all entries   BHP: entries from Burrow Hill Park residents</a:t>
            </a:r>
          </a:p>
          <a:p>
            <a:r>
              <a:rPr lang="en-GB" dirty="0"/>
              <a:t>Additional comments: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All play equipment should be located at the corner of the field end of the car park, to minimise impact on housing.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field is very small, not suited for play equipment.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Play equipment…could take up too much space and leave little space available for free play.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BG already has a play area so not sure why a small village needs two.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With the school being so close…it would be really nice to have something for the kids.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space is not sufficiently large enough to accommodate a play area.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EDBF23-D6C0-2BDE-A3B9-E48F3DB8B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803" y="1167810"/>
            <a:ext cx="3765403" cy="313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4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A1572-BD15-12D9-80E6-D4B50F823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3435"/>
          </a:xfrm>
        </p:spPr>
        <p:txBody>
          <a:bodyPr>
            <a:normAutofit/>
          </a:bodyPr>
          <a:lstStyle/>
          <a:p>
            <a:r>
              <a:rPr lang="en-GB" sz="3600" b="1" dirty="0"/>
              <a:t>Benches?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D49A61-5132-CDFA-939A-0CA1893926B6}"/>
              </a:ext>
            </a:extLst>
          </p:cNvPr>
          <p:cNvSpPr txBox="1"/>
          <p:nvPr/>
        </p:nvSpPr>
        <p:spPr>
          <a:xfrm>
            <a:off x="568960" y="4765715"/>
            <a:ext cx="11257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Additional comments: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odd bench would be fine.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thing the field really needs is a bench or two.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Benches a must.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couple of benches near the car park, away from our homes would be nice.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If anything is to be added to the field then a bench or two around the perimeter would be a welcome addition.</a:t>
            </a:r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838C6951-F102-4A91-D9C6-52D70BD37B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1200" y="1178559"/>
            <a:ext cx="4114800" cy="338405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5AAD2A2-7740-0A28-E0A5-AB99203409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2869" y="1178559"/>
            <a:ext cx="4003364" cy="34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6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A1572-BD15-12D9-80E6-D4B50F823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3435"/>
          </a:xfrm>
        </p:spPr>
        <p:txBody>
          <a:bodyPr>
            <a:normAutofit/>
          </a:bodyPr>
          <a:lstStyle/>
          <a:p>
            <a:r>
              <a:rPr lang="en-GB" sz="3600" b="1" dirty="0"/>
              <a:t>Picnic tables?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D49A61-5132-CDFA-939A-0CA1893926B6}"/>
              </a:ext>
            </a:extLst>
          </p:cNvPr>
          <p:cNvSpPr txBox="1"/>
          <p:nvPr/>
        </p:nvSpPr>
        <p:spPr>
          <a:xfrm>
            <a:off x="568960" y="4765715"/>
            <a:ext cx="11257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Additional comments: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Picnic benches encourage vermin so no go also encourages people from elsewhere to use it and this may mean people bring portable BBQs.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Benches may also invite people to have picnics etc and leave their rubbish behind which could result in vermin.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33488B-41EC-2FDC-0059-4BEC7E8635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0565" y="1199637"/>
            <a:ext cx="4114800" cy="33228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546D9D-DC6D-D6AC-4B65-7FA511FFE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4775" y="1178560"/>
            <a:ext cx="4114800" cy="328878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999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A1572-BD15-12D9-80E6-D4B50F823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3435"/>
          </a:xfrm>
        </p:spPr>
        <p:txBody>
          <a:bodyPr>
            <a:normAutofit/>
          </a:bodyPr>
          <a:lstStyle/>
          <a:p>
            <a:r>
              <a:rPr lang="en-GB" sz="3600" b="1" dirty="0"/>
              <a:t>Outdoor gym, tennis table, goal posts?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D49A61-5132-CDFA-939A-0CA1893926B6}"/>
              </a:ext>
            </a:extLst>
          </p:cNvPr>
          <p:cNvSpPr txBox="1"/>
          <p:nvPr/>
        </p:nvSpPr>
        <p:spPr>
          <a:xfrm>
            <a:off x="838200" y="5551192"/>
            <a:ext cx="11257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Additional comments: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 have concerns about noise with gym/play equipment and groups gathering during unsociable hours.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Gym should be on the tunnel.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goal posts were placed in, it would automatically create the booting of footballs in the direction of homes.</a:t>
            </a:r>
            <a:endParaRPr lang="en-GB" dirty="0"/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96D70D1E-1126-D712-633E-C11149B8C4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127295"/>
              </p:ext>
            </p:extLst>
          </p:nvPr>
        </p:nvGraphicFramePr>
        <p:xfrm>
          <a:off x="5927612" y="1178559"/>
          <a:ext cx="2588395" cy="2250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3ED74839-65E8-9162-9CD1-5563DC8787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600313"/>
              </p:ext>
            </p:extLst>
          </p:nvPr>
        </p:nvGraphicFramePr>
        <p:xfrm>
          <a:off x="8215981" y="1178559"/>
          <a:ext cx="2588395" cy="2250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42C7EA48-0804-88BB-044C-C278C9BBC7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652438"/>
              </p:ext>
            </p:extLst>
          </p:nvPr>
        </p:nvGraphicFramePr>
        <p:xfrm>
          <a:off x="707474" y="1157353"/>
          <a:ext cx="2492172" cy="236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5F61C89F-BA60-EDCD-BD64-179E81BBDD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388802"/>
              </p:ext>
            </p:extLst>
          </p:nvPr>
        </p:nvGraphicFramePr>
        <p:xfrm>
          <a:off x="2801389" y="1164408"/>
          <a:ext cx="2618043" cy="234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1A913F1E-9529-432F-510B-FE2DCDE3B8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737836"/>
              </p:ext>
            </p:extLst>
          </p:nvPr>
        </p:nvGraphicFramePr>
        <p:xfrm>
          <a:off x="5206970" y="3282271"/>
          <a:ext cx="2618043" cy="2470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B1A53F2A-D28E-AF9C-420B-49B64E46D8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484819"/>
              </p:ext>
            </p:extLst>
          </p:nvPr>
        </p:nvGraphicFramePr>
        <p:xfrm>
          <a:off x="3374681" y="3301321"/>
          <a:ext cx="2591031" cy="2470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57894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90E0F-B4DB-A2C8-8231-2360D1D34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1725"/>
          </a:xfrm>
        </p:spPr>
        <p:txBody>
          <a:bodyPr/>
          <a:lstStyle/>
          <a:p>
            <a:r>
              <a:rPr lang="en-GB" dirty="0"/>
              <a:t>Space for free play?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FA28316-FDCA-5F0A-122E-B32E2CBC81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889638"/>
              </p:ext>
            </p:extLst>
          </p:nvPr>
        </p:nvGraphicFramePr>
        <p:xfrm>
          <a:off x="2430462" y="1247775"/>
          <a:ext cx="28924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440D120-B3AE-D003-DF3E-59CC97A44B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420322"/>
              </p:ext>
            </p:extLst>
          </p:nvPr>
        </p:nvGraphicFramePr>
        <p:xfrm>
          <a:off x="5459411" y="1247775"/>
          <a:ext cx="29114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2ED7B6B-1DFC-5B2A-C02A-C5A9D1010B6C}"/>
              </a:ext>
            </a:extLst>
          </p:cNvPr>
          <p:cNvSpPr txBox="1"/>
          <p:nvPr/>
        </p:nvSpPr>
        <p:spPr>
          <a:xfrm>
            <a:off x="695324" y="4067175"/>
            <a:ext cx="110204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Additional comments: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Burton Green does not have an open space for free play at all and we need one that is meaningful for ball games.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Field should be left as it is; residents are already making good use of it in its current state.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I’ve seen individuals playing football, cricket and rounders so there is already plenty of activities to partake in on the field.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Let’s keep it as a space that has maximum flexibility as to how it is used by individuals.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Space for community events.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Avoiding permanent structures would allow for a more versatile space for community gatherings.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It can be The Green – to replace the once which Burton Green had many moons ago.</a:t>
            </a:r>
          </a:p>
        </p:txBody>
      </p:sp>
    </p:spTree>
    <p:extLst>
      <p:ext uri="{BB962C8B-B14F-4D97-AF65-F5344CB8AC3E}">
        <p14:creationId xmlns:p14="http://schemas.microsoft.com/office/powerpoint/2010/main" val="656626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90E0F-B4DB-A2C8-8231-2360D1D34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6000"/>
          </a:xfrm>
        </p:spPr>
        <p:txBody>
          <a:bodyPr/>
          <a:lstStyle/>
          <a:p>
            <a:r>
              <a:rPr lang="en-GB" dirty="0"/>
              <a:t>Permit ball games?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ED7B6B-1DFC-5B2A-C02A-C5A9D1010B6C}"/>
              </a:ext>
            </a:extLst>
          </p:cNvPr>
          <p:cNvSpPr txBox="1"/>
          <p:nvPr/>
        </p:nvSpPr>
        <p:spPr>
          <a:xfrm>
            <a:off x="647700" y="3852565"/>
            <a:ext cx="107061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Additional comments: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Since last summer…people have played balls games without hiccup or problems so I’m not sure there needs to be legislation about the use of the space.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Yes, with a curfew.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 designated area.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Wouldn’t want it churned up by footballers.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It’s been great to see families bring their own games equipment and use the field for family/group games.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 have a glass conservatory and am worried about balls flying and breaking my windows but with consideration and signs that may be fine.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Children playing rounders etc not a problem as long as they keep within the field.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B2382F4-37CC-9D74-3C07-305A1D9DD9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208096"/>
              </p:ext>
            </p:extLst>
          </p:nvPr>
        </p:nvGraphicFramePr>
        <p:xfrm>
          <a:off x="2576512" y="1153220"/>
          <a:ext cx="3005138" cy="2937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11693C8-9F2C-B128-28E5-DBBE221F0E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671686"/>
              </p:ext>
            </p:extLst>
          </p:nvPr>
        </p:nvGraphicFramePr>
        <p:xfrm>
          <a:off x="5817393" y="1153220"/>
          <a:ext cx="3005138" cy="2937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7410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90E0F-B4DB-A2C8-8231-2360D1D34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749"/>
          </a:xfrm>
        </p:spPr>
        <p:txBody>
          <a:bodyPr/>
          <a:lstStyle/>
          <a:p>
            <a:r>
              <a:rPr lang="en-GB" dirty="0"/>
              <a:t>Dogs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7EF2E94B-F42B-D3D7-7AAB-69E98CF18F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026766"/>
              </p:ext>
            </p:extLst>
          </p:nvPr>
        </p:nvGraphicFramePr>
        <p:xfrm>
          <a:off x="6216650" y="1181100"/>
          <a:ext cx="297180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B8FE43E7-D4C7-4DD1-BF88-48BF42A46F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086926"/>
              </p:ext>
            </p:extLst>
          </p:nvPr>
        </p:nvGraphicFramePr>
        <p:xfrm>
          <a:off x="8585200" y="1181100"/>
          <a:ext cx="298450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756E82A-A42B-10AF-346D-61E5448381ED}"/>
              </a:ext>
            </a:extLst>
          </p:cNvPr>
          <p:cNvSpPr txBox="1"/>
          <p:nvPr/>
        </p:nvSpPr>
        <p:spPr>
          <a:xfrm>
            <a:off x="527050" y="3845689"/>
            <a:ext cx="110172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Additional comments: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Unfortunately, despite many diligent owners cleaning up mess there are a few who do not which therefore makes the space unsafe for children and families to 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People with dogs not a problem as long as the breed type is safe on the field and off lead.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Dogs should be allowed as I’ve only ever seen residents use the field respectfully in this regard.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would that ever be monitored and managed?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It is important that it doesn’t become a dog toilet or indeed that other users might be intimidated by free roaming animals – dogs on leads is a minimum.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 totally opposed dogs cause not all dog owners behave well re their dog’s behaviour and picking 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 have seen people not pick up after their dogs; this would make it unsuitable for children to play football 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D62CE3DA-CF5B-1158-6CFA-92CE96810A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302051"/>
              </p:ext>
            </p:extLst>
          </p:nvPr>
        </p:nvGraphicFramePr>
        <p:xfrm>
          <a:off x="679449" y="1181100"/>
          <a:ext cx="298450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628A47F8-A41E-3397-EAD5-8B1EE0A900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3949533"/>
              </p:ext>
            </p:extLst>
          </p:nvPr>
        </p:nvGraphicFramePr>
        <p:xfrm>
          <a:off x="3032125" y="1181100"/>
          <a:ext cx="298450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35535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90E0F-B4DB-A2C8-8231-2360D1D34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Other comments: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9B660-8E9D-C1CA-1E22-C27654EE8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374"/>
            <a:ext cx="10515600" cy="4886325"/>
          </a:xfrm>
        </p:spPr>
        <p:txBody>
          <a:bodyPr>
            <a:normAutofit/>
          </a:bodyPr>
          <a:lstStyle/>
          <a:p>
            <a:r>
              <a:rPr lang="en-GB" sz="1800" dirty="0"/>
              <a:t>Burton Green already has an equipped area of plan, which needs investment, and investment at Burrow Hill would ensure dilapidation of the existing park.</a:t>
            </a:r>
          </a:p>
          <a:p>
            <a:r>
              <a:rPr lang="en-GB" sz="1800" dirty="0"/>
              <a:t>A height-restriction on the car park entry is an excellent idea.</a:t>
            </a:r>
          </a:p>
          <a:p>
            <a:r>
              <a:rPr lang="en-GB" sz="1800" dirty="0"/>
              <a:t>Think of the residents that live opposite.</a:t>
            </a:r>
          </a:p>
          <a:p>
            <a:r>
              <a:rPr lang="en-GB" sz="1800" dirty="0"/>
              <a:t>Signage on surrounding fence to highlight a play area for children and families.</a:t>
            </a:r>
          </a:p>
          <a:p>
            <a:r>
              <a:rPr lang="en-GB" sz="1800" dirty="0"/>
              <a:t>Height restriction barrier at the car park is a good idea.</a:t>
            </a:r>
          </a:p>
          <a:p>
            <a:r>
              <a:rPr lang="en-GB" sz="1800" dirty="0"/>
              <a:t>Must be kept in good order.</a:t>
            </a:r>
          </a:p>
          <a:p>
            <a:r>
              <a:rPr lang="en-GB" sz="1800" dirty="0"/>
              <a:t>Please do not spoil this space.</a:t>
            </a:r>
          </a:p>
          <a:p>
            <a:r>
              <a:rPr lang="en-GB" sz="1800" dirty="0"/>
              <a:t>Adding equipment, goal posts etc may invite people from outside the local community who have no responsibility for it’s maintenance and up keep.</a:t>
            </a:r>
          </a:p>
          <a:p>
            <a:r>
              <a:rPr lang="en-GB" sz="1800" dirty="0"/>
              <a:t>Not a very large area, happy to leave as it and keep tidy. This field should be kept as it is.</a:t>
            </a:r>
          </a:p>
          <a:p>
            <a:r>
              <a:rPr lang="en-GB" sz="1800" dirty="0"/>
              <a:t>Play equipment becomes noisy as it ages...and it will attract people to drive to park here to use it.</a:t>
            </a:r>
          </a:p>
          <a:p>
            <a:r>
              <a:rPr lang="en-GB" sz="1800" dirty="0"/>
              <a:t>We need the flexibility of this space for community events.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570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</TotalTime>
  <Words>1079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Burrow Hill Park playing field survey</vt:lpstr>
      <vt:lpstr>Area for children’s play equipment?</vt:lpstr>
      <vt:lpstr>Benches?</vt:lpstr>
      <vt:lpstr>Picnic tables?</vt:lpstr>
      <vt:lpstr>Outdoor gym, tennis table, goal posts?</vt:lpstr>
      <vt:lpstr>Space for free play?</vt:lpstr>
      <vt:lpstr>Permit ball games?</vt:lpstr>
      <vt:lpstr>Dogs</vt:lpstr>
      <vt:lpstr>Other comments:</vt:lpstr>
      <vt:lpstr>Agreed 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Burrow Hill playing field survey</dc:title>
  <dc:creator>Burton Green Parish Council BGPC</dc:creator>
  <cp:lastModifiedBy>Burton Green Parish Council BGPC</cp:lastModifiedBy>
  <cp:revision>16</cp:revision>
  <dcterms:created xsi:type="dcterms:W3CDTF">2022-05-25T12:55:26Z</dcterms:created>
  <dcterms:modified xsi:type="dcterms:W3CDTF">2022-06-06T16:21:23Z</dcterms:modified>
</cp:coreProperties>
</file>